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9" r:id="rId4"/>
    <p:sldId id="257" r:id="rId5"/>
    <p:sldId id="262" r:id="rId6"/>
    <p:sldId id="260" r:id="rId7"/>
    <p:sldId id="261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CC00CC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81" autoAdjust="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CAB46B-F897-4A65-89FA-17F0D0A2A125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4211EEF-0220-4C69-864D-31A6D676C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5133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E3CAECD-D0AB-4E1F-8205-A195EBA57CA1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B59E71B-1776-435C-972B-A80961FBF7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697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9E71B-1776-435C-972B-A80961FBF74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C587-F10E-497C-AAB9-FC431A2BD61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C587-F10E-497C-AAB9-FC431A2BD61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C587-F10E-497C-AAB9-FC431A2BD61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C587-F10E-497C-AAB9-FC431A2BD61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C587-F10E-497C-AAB9-FC431A2BD61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C587-F10E-497C-AAB9-FC431A2BD61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C587-F10E-497C-AAB9-FC431A2BD61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C587-F10E-497C-AAB9-FC431A2BD61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C587-F10E-497C-AAB9-FC431A2BD61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C587-F10E-497C-AAB9-FC431A2BD61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C587-F10E-497C-AAB9-FC431A2BD61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C8C587-F10E-497C-AAB9-FC431A2BD61E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51B2073-497E-4114-AA41-C577B0FB6F6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c.gov/nchs/data/dvs/deaths_2010_release.pdf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odwaddle.com/clocks/worldclock/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25146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latin typeface="Comic Sans MS" pitchFamily="66" charset="0"/>
              </a:rPr>
              <a:t>Health Education Data</a:t>
            </a:r>
            <a:br>
              <a:rPr lang="en-US" sz="4800" dirty="0" smtClean="0">
                <a:latin typeface="Comic Sans MS" pitchFamily="66" charset="0"/>
              </a:rPr>
            </a:br>
            <a:r>
              <a:rPr lang="en-US" sz="4800" dirty="0" smtClean="0">
                <a:latin typeface="Comic Sans MS" pitchFamily="66" charset="0"/>
              </a:rPr>
              <a:t>Presentation</a:t>
            </a:r>
            <a:br>
              <a:rPr lang="en-US" sz="4800" dirty="0" smtClean="0">
                <a:latin typeface="Comic Sans MS" pitchFamily="66" charset="0"/>
              </a:rPr>
            </a:br>
            <a:r>
              <a:rPr lang="en-US" sz="4800" dirty="0" smtClean="0">
                <a:latin typeface="Comic Sans MS" pitchFamily="66" charset="0"/>
              </a:rPr>
              <a:t>Unit 1</a:t>
            </a:r>
            <a:endParaRPr lang="en-US" sz="48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Comic Sans MS" pitchFamily="66" charset="0"/>
            </a:endParaRPr>
          </a:p>
        </p:txBody>
      </p:sp>
      <p:pic>
        <p:nvPicPr>
          <p:cNvPr id="4" name="Picture 3" descr="kids-jump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2895600"/>
            <a:ext cx="4895850" cy="3733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School Health Education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in 7 students have been in a fight on school property..(relates to Mental Health)</a:t>
            </a:r>
          </a:p>
          <a:p>
            <a:r>
              <a:rPr lang="en-US" dirty="0" smtClean="0"/>
              <a:t>There are 1,000,000 teen pregnancies every year in the United States.  (U.S. </a:t>
            </a:r>
            <a:r>
              <a:rPr lang="en-US" smtClean="0"/>
              <a:t>is highest </a:t>
            </a:r>
            <a:r>
              <a:rPr lang="en-US" dirty="0" smtClean="0"/>
              <a:t>of all industrialized nations)</a:t>
            </a:r>
          </a:p>
          <a:p>
            <a:r>
              <a:rPr lang="en-US" dirty="0" smtClean="0"/>
              <a:t>Every day, about 2,000 children start smoking.</a:t>
            </a:r>
          </a:p>
          <a:p>
            <a:r>
              <a:rPr lang="en-US" dirty="0" smtClean="0"/>
              <a:t>1 in 3 high school students report having consumed 5 or more drinks in a row.</a:t>
            </a:r>
          </a:p>
          <a:p>
            <a:r>
              <a:rPr lang="en-US" dirty="0" smtClean="0"/>
              <a:t>Every 4 hours a child in America commits suicide.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	LEADING CAUSES OF DEATH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1890’s</a:t>
            </a:r>
            <a:endParaRPr lang="en-US" sz="5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2010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1</a:t>
            </a:r>
            <a:r>
              <a:rPr lang="en-US" dirty="0" smtClean="0"/>
              <a:t>.  Influenza</a:t>
            </a:r>
          </a:p>
          <a:p>
            <a:pPr marL="457200" indent="-457200">
              <a:buAutoNum type="arabicPeriod" startAt="2"/>
            </a:pPr>
            <a:r>
              <a:rPr lang="en-US" dirty="0" smtClean="0"/>
              <a:t>Pneumonia</a:t>
            </a:r>
            <a:endParaRPr lang="en-US" dirty="0"/>
          </a:p>
          <a:p>
            <a:pPr marL="457200" indent="-457200">
              <a:buAutoNum type="arabicPeriod" startAt="2"/>
            </a:pPr>
            <a:r>
              <a:rPr lang="en-US" dirty="0" smtClean="0"/>
              <a:t>Tuberculosis: </a:t>
            </a:r>
            <a:r>
              <a:rPr lang="en-US" sz="1800" dirty="0" smtClean="0"/>
              <a:t>germ found in lung</a:t>
            </a:r>
          </a:p>
          <a:p>
            <a:pPr marL="457200" indent="-457200">
              <a:buAutoNum type="arabicPeriod" startAt="2"/>
            </a:pPr>
            <a:r>
              <a:rPr lang="en-US" dirty="0" smtClean="0"/>
              <a:t>Digestive Diseases</a:t>
            </a:r>
          </a:p>
          <a:p>
            <a:pPr marL="457200" indent="-457200">
              <a:buAutoNum type="arabicPeriod" startAt="2"/>
            </a:pPr>
            <a:r>
              <a:rPr lang="en-US" dirty="0" smtClean="0"/>
              <a:t>Bronchitis</a:t>
            </a:r>
            <a:endParaRPr lang="en-US" dirty="0"/>
          </a:p>
          <a:p>
            <a:pPr marL="457200" indent="-457200">
              <a:buAutoNum type="arabicPeriod" startAt="2"/>
            </a:pPr>
            <a:r>
              <a:rPr lang="en-US" dirty="0" smtClean="0"/>
              <a:t>Scarlet Fever: </a:t>
            </a:r>
            <a:r>
              <a:rPr lang="en-US" sz="1800" dirty="0" smtClean="0"/>
              <a:t>A rash caused by strep infection</a:t>
            </a:r>
          </a:p>
          <a:p>
            <a:pPr marL="457200" indent="-457200">
              <a:buAutoNum type="arabicPeriod" startAt="2"/>
            </a:pPr>
            <a:r>
              <a:rPr lang="en-US" dirty="0" smtClean="0"/>
              <a:t>Stroke</a:t>
            </a:r>
            <a:endParaRPr lang="en-US" dirty="0"/>
          </a:p>
          <a:p>
            <a:pPr marL="457200" indent="-457200">
              <a:buAutoNum type="arabicPeriod" startAt="2"/>
            </a:pPr>
            <a:r>
              <a:rPr lang="en-US" dirty="0" smtClean="0"/>
              <a:t>Kidney Disease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Heart Disease</a:t>
            </a:r>
          </a:p>
          <a:p>
            <a:pPr marL="457200" indent="-457200">
              <a:buAutoNum type="arabicPeriod"/>
            </a:pPr>
            <a:r>
              <a:rPr lang="en-US" dirty="0" smtClean="0"/>
              <a:t>Cancer</a:t>
            </a:r>
          </a:p>
          <a:p>
            <a:pPr marL="457200" indent="-457200">
              <a:buAutoNum type="arabicPeriod"/>
            </a:pPr>
            <a:r>
              <a:rPr lang="en-US" dirty="0" smtClean="0"/>
              <a:t>Chronic Lower Respiratory Disease </a:t>
            </a:r>
            <a:r>
              <a:rPr lang="en-US" sz="1800" dirty="0" smtClean="0"/>
              <a:t>(diseases that affect the lungs; i.e. COPD)</a:t>
            </a:r>
            <a:endParaRPr lang="en-US" dirty="0" smtClean="0"/>
          </a:p>
          <a:p>
            <a:pPr marL="457200" indent="-457200">
              <a:buFont typeface="Wingdings 2"/>
              <a:buAutoNum type="arabicPeriod"/>
            </a:pPr>
            <a:r>
              <a:rPr lang="en-US" dirty="0" smtClean="0"/>
              <a:t>Stroke</a:t>
            </a:r>
          </a:p>
          <a:p>
            <a:pPr marL="457200" indent="-457200">
              <a:buAutoNum type="arabicPeriod"/>
            </a:pPr>
            <a:r>
              <a:rPr lang="en-US" dirty="0" smtClean="0"/>
              <a:t>Accidents</a:t>
            </a:r>
          </a:p>
          <a:p>
            <a:pPr marL="457200" indent="-457200">
              <a:buFont typeface="Wingdings 2"/>
              <a:buAutoNum type="arabicPeriod"/>
            </a:pPr>
            <a:r>
              <a:rPr lang="en-US" dirty="0" smtClean="0"/>
              <a:t>Alzheimer’s</a:t>
            </a:r>
          </a:p>
          <a:p>
            <a:pPr marL="457200" indent="-457200">
              <a:buAutoNum type="arabicPeriod"/>
            </a:pPr>
            <a:r>
              <a:rPr lang="en-US" dirty="0" smtClean="0"/>
              <a:t>Diabetes </a:t>
            </a:r>
          </a:p>
          <a:p>
            <a:pPr marL="457200" indent="-457200">
              <a:buAutoNum type="arabicPeriod"/>
            </a:pPr>
            <a:r>
              <a:rPr lang="en-US" dirty="0" smtClean="0"/>
              <a:t>Nephritis </a:t>
            </a:r>
            <a:r>
              <a:rPr lang="en-US" sz="1800" dirty="0" smtClean="0"/>
              <a:t>(inflammation of the kidney)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"/>
            <a:ext cx="89154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/>
              <a:t>Leading Causes of Death</a:t>
            </a:r>
          </a:p>
          <a:p>
            <a:pPr algn="ctr"/>
            <a:r>
              <a:rPr lang="en-US" sz="3600" b="1" dirty="0" smtClean="0"/>
              <a:t>(Data are for the U.S.)</a:t>
            </a:r>
            <a:endParaRPr lang="en-US" sz="3600" dirty="0" smtClean="0"/>
          </a:p>
          <a:p>
            <a:r>
              <a:rPr lang="en-US" sz="2800" dirty="0" smtClean="0"/>
              <a:t> </a:t>
            </a:r>
            <a:r>
              <a:rPr lang="en-US" sz="2800" dirty="0"/>
              <a:t>Number of deaths for leading causes of death</a:t>
            </a:r>
          </a:p>
          <a:p>
            <a:r>
              <a:rPr lang="en-US" sz="2800" dirty="0"/>
              <a:t>Heart disease: 597,689</a:t>
            </a:r>
          </a:p>
          <a:p>
            <a:r>
              <a:rPr lang="en-US" sz="2800" dirty="0"/>
              <a:t>Cancer: 574,743</a:t>
            </a:r>
          </a:p>
          <a:p>
            <a:r>
              <a:rPr lang="en-US" sz="2800" dirty="0"/>
              <a:t>Chronic lower respiratory diseases: 138,080</a:t>
            </a:r>
          </a:p>
          <a:p>
            <a:r>
              <a:rPr lang="en-US" sz="2800" dirty="0"/>
              <a:t>Stroke (cerebrovascular diseases): 129,476</a:t>
            </a:r>
          </a:p>
          <a:p>
            <a:r>
              <a:rPr lang="en-US" sz="2800" dirty="0"/>
              <a:t>Accidents (unintentional injuries): 120,859</a:t>
            </a:r>
          </a:p>
          <a:p>
            <a:r>
              <a:rPr lang="en-US" sz="2800" dirty="0"/>
              <a:t>Alzheimer's disease: 83,494</a:t>
            </a:r>
          </a:p>
          <a:p>
            <a:r>
              <a:rPr lang="en-US" sz="2800" dirty="0"/>
              <a:t>Diabetes: 69,071</a:t>
            </a:r>
          </a:p>
          <a:p>
            <a:r>
              <a:rPr lang="en-US" sz="2800" dirty="0"/>
              <a:t>Nephritis, </a:t>
            </a:r>
            <a:r>
              <a:rPr lang="en-US" sz="2800" dirty="0" err="1"/>
              <a:t>nephrotic</a:t>
            </a:r>
            <a:r>
              <a:rPr lang="en-US" sz="2800" dirty="0"/>
              <a:t> syndrome, and </a:t>
            </a:r>
            <a:r>
              <a:rPr lang="en-US" sz="2800" dirty="0" err="1"/>
              <a:t>nephrosis</a:t>
            </a:r>
            <a:r>
              <a:rPr lang="en-US" sz="2800" dirty="0"/>
              <a:t>: 50,476</a:t>
            </a:r>
          </a:p>
          <a:p>
            <a:r>
              <a:rPr lang="en-US" sz="2800" dirty="0"/>
              <a:t>Influenza and Pneumonia: 50,097</a:t>
            </a:r>
          </a:p>
          <a:p>
            <a:r>
              <a:rPr lang="en-US" sz="2800" dirty="0"/>
              <a:t>Intentional self-harm (suicide): 38,364</a:t>
            </a:r>
          </a:p>
          <a:p>
            <a:r>
              <a:rPr lang="en-US" sz="2800" dirty="0"/>
              <a:t>Source: </a:t>
            </a:r>
            <a:r>
              <a:rPr lang="en-US" sz="2800" u="sng" dirty="0">
                <a:hlinkClick r:id="rId2"/>
              </a:rPr>
              <a:t>Deaths: Final Data for 2010, table 10</a:t>
            </a:r>
            <a:r>
              <a:rPr lang="en-US" sz="2800" dirty="0">
                <a:hlinkClick r:id="rId2"/>
              </a:rPr>
              <a:t>  [PDF - </a:t>
            </a:r>
            <a:r>
              <a:rPr lang="en-US" sz="2800" dirty="0" smtClean="0">
                <a:hlinkClick r:id="rId2"/>
              </a:rPr>
              <a:t>3</a:t>
            </a:r>
            <a:endParaRPr lang="en-US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819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>Lifestyle Diseases are caused by these 3 things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7338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Heredity</a:t>
            </a:r>
          </a:p>
          <a:p>
            <a:r>
              <a:rPr lang="en-US" sz="5400" dirty="0" smtClean="0"/>
              <a:t>Choices</a:t>
            </a:r>
          </a:p>
          <a:p>
            <a:r>
              <a:rPr lang="en-US" sz="5400" dirty="0" smtClean="0"/>
              <a:t>Environment</a:t>
            </a:r>
            <a:endParaRPr lang="en-US" sz="5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KILLERS OF TEENS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Accidents</a:t>
            </a:r>
          </a:p>
          <a:p>
            <a:pPr marL="514350" indent="-514350">
              <a:buAutoNum type="arabicPeriod"/>
            </a:pPr>
            <a:r>
              <a:rPr lang="en-US" dirty="0" smtClean="0"/>
              <a:t>Homicide</a:t>
            </a:r>
          </a:p>
          <a:p>
            <a:pPr marL="514350" indent="-514350">
              <a:buAutoNum type="arabicPeriod"/>
            </a:pPr>
            <a:r>
              <a:rPr lang="en-US" dirty="0" smtClean="0"/>
              <a:t>Suicide</a:t>
            </a:r>
          </a:p>
          <a:p>
            <a:pPr marL="514350" indent="-514350">
              <a:buAutoNum type="arabicPeriod"/>
            </a:pPr>
            <a:r>
              <a:rPr lang="en-US" dirty="0" smtClean="0"/>
              <a:t>Cancer</a:t>
            </a:r>
          </a:p>
          <a:p>
            <a:pPr marL="514350" indent="-514350">
              <a:buAutoNum type="arabicPeriod"/>
            </a:pPr>
            <a:r>
              <a:rPr lang="en-US" dirty="0" smtClean="0"/>
              <a:t>Heart Disease</a:t>
            </a:r>
          </a:p>
          <a:p>
            <a:pPr marL="514350" indent="-514350">
              <a:buAutoNum type="arabicPeriod"/>
            </a:pPr>
            <a:r>
              <a:rPr lang="en-US" dirty="0" smtClean="0"/>
              <a:t>AIDS—from HIV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Congenital Abnormalities</a:t>
            </a:r>
          </a:p>
          <a:p>
            <a:pPr marL="514350" indent="-514350">
              <a:buAutoNum type="arabicPeriod"/>
            </a:pPr>
            <a:r>
              <a:rPr lang="en-US" dirty="0" smtClean="0"/>
              <a:t>Flu/Pneumonia</a:t>
            </a:r>
          </a:p>
          <a:p>
            <a:pPr marL="514350" indent="-514350">
              <a:buAutoNum type="arabicPeriod"/>
            </a:pPr>
            <a:r>
              <a:rPr lang="en-US" dirty="0" smtClean="0"/>
              <a:t>Chronic Obstructive Disease</a:t>
            </a:r>
          </a:p>
          <a:p>
            <a:pPr marL="514350" indent="-514350">
              <a:buAutoNum type="arabicPeriod"/>
            </a:pPr>
            <a:r>
              <a:rPr lang="en-US" dirty="0" smtClean="0"/>
              <a:t>Stroke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 smtClean="0"/>
              <a:t>	Current Health 2007</a:t>
            </a:r>
          </a:p>
          <a:p>
            <a:pPr marL="514350" indent="-514350">
              <a:buNone/>
            </a:pPr>
            <a:r>
              <a:rPr lang="en-US" dirty="0" smtClean="0"/>
              <a:t>	 Check this out: </a:t>
            </a:r>
            <a:r>
              <a:rPr lang="en-US" dirty="0" smtClean="0">
                <a:hlinkClick r:id="rId3"/>
              </a:rPr>
              <a:t>http://www.poodwaddle.com/clocks/worldclock/com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 12 Teen Addictions </a:t>
            </a:r>
            <a:r>
              <a:rPr lang="en-US" sz="2700" dirty="0" smtClean="0"/>
              <a:t>(by Scott Gallagher)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Junk food</a:t>
            </a:r>
          </a:p>
          <a:p>
            <a:r>
              <a:rPr lang="en-US" dirty="0" smtClean="0"/>
              <a:t>Cell Phones/ Computers</a:t>
            </a:r>
          </a:p>
          <a:p>
            <a:r>
              <a:rPr lang="en-US" dirty="0" smtClean="0"/>
              <a:t>Marijuana</a:t>
            </a:r>
          </a:p>
          <a:p>
            <a:r>
              <a:rPr lang="en-US" dirty="0" smtClean="0"/>
              <a:t>Alcohol</a:t>
            </a:r>
          </a:p>
          <a:p>
            <a:r>
              <a:rPr lang="en-US" dirty="0" smtClean="0"/>
              <a:t>Tobacco</a:t>
            </a:r>
          </a:p>
          <a:p>
            <a:r>
              <a:rPr lang="en-US" dirty="0" smtClean="0"/>
              <a:t>Candy</a:t>
            </a:r>
          </a:p>
          <a:p>
            <a:r>
              <a:rPr lang="en-US" dirty="0" smtClean="0"/>
              <a:t>Over eating</a:t>
            </a:r>
          </a:p>
          <a:p>
            <a:r>
              <a:rPr lang="en-US" dirty="0" smtClean="0"/>
              <a:t>Under eating</a:t>
            </a:r>
          </a:p>
          <a:p>
            <a:r>
              <a:rPr lang="en-US" dirty="0" smtClean="0"/>
              <a:t>Self –harm (cutting)</a:t>
            </a:r>
          </a:p>
          <a:p>
            <a:r>
              <a:rPr lang="en-US" dirty="0" smtClean="0"/>
              <a:t>Bullying or abusing others</a:t>
            </a:r>
          </a:p>
          <a:p>
            <a:r>
              <a:rPr lang="en-US" dirty="0" smtClean="0"/>
              <a:t>Video games</a:t>
            </a:r>
          </a:p>
          <a:p>
            <a:r>
              <a:rPr lang="en-US" dirty="0" smtClean="0"/>
              <a:t>Sex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588</TotalTime>
  <Words>222</Words>
  <Application>Microsoft Office PowerPoint</Application>
  <PresentationFormat>On-screen Show (4:3)</PresentationFormat>
  <Paragraphs>72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Health Education Data Presentation Unit 1</vt:lpstr>
      <vt:lpstr>Why is School Health Education Important?</vt:lpstr>
      <vt:lpstr> LEADING CAUSES OF DEATH</vt:lpstr>
      <vt:lpstr>PowerPoint Presentation</vt:lpstr>
      <vt:lpstr>Lifestyle Diseases are caused by these 3 things:</vt:lpstr>
      <vt:lpstr>TOP 10 KILLERS OF TEENS</vt:lpstr>
      <vt:lpstr>Top 12 Teen Addictions (by Scott Gallagher)</vt:lpstr>
    </vt:vector>
  </TitlesOfParts>
  <Company>ISD11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Education Data Presentation</dc:title>
  <dc:creator>christina_olson</dc:creator>
  <cp:lastModifiedBy>user</cp:lastModifiedBy>
  <cp:revision>24</cp:revision>
  <cp:lastPrinted>2013-09-09T15:35:29Z</cp:lastPrinted>
  <dcterms:created xsi:type="dcterms:W3CDTF">2009-11-12T20:21:51Z</dcterms:created>
  <dcterms:modified xsi:type="dcterms:W3CDTF">2014-09-08T14:46:29Z</dcterms:modified>
</cp:coreProperties>
</file>